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handoutMasterIdLst>
    <p:handoutMasterId r:id="rId23"/>
  </p:handout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58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pos="52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993" autoAdjust="0"/>
    <p:restoredTop sz="94660"/>
  </p:normalViewPr>
  <p:slideViewPr>
    <p:cSldViewPr snapToGrid="0">
      <p:cViewPr>
        <p:scale>
          <a:sx n="66" d="100"/>
          <a:sy n="66" d="100"/>
        </p:scale>
        <p:origin x="-1494" y="-600"/>
      </p:cViewPr>
      <p:guideLst>
        <p:guide orient="horz" pos="2160"/>
        <p:guide pos="52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D95BC9-170F-574A-A2F5-2E7AAA7DA7A1}" type="datetimeFigureOut">
              <a:rPr lang="en-US" smtClean="0"/>
              <a:pPr/>
              <a:t>9/9/2020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AEC8BD-7F2D-F244-9BB4-B83F0D99001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37601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5EFE9D-DCF3-194D-8EAC-8B26D4F86FC9}" type="datetimeFigureOut">
              <a:rPr lang="en-US" smtClean="0"/>
              <a:pPr/>
              <a:t>9/9/2020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29C16F-704E-FA4B-AB02-FD77CE086B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95878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E2A97-1D82-C84C-A637-A17CAD7394AD}" type="datetime1">
              <a:rPr lang="ru-RU" smtClean="0"/>
              <a:pPr/>
              <a:t>09.09.2020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1CFF-67B4-45A0-9450-3BBE30D422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37998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B99F4-3CFF-9949-9B73-37DD8816250C}" type="datetime1">
              <a:rPr lang="ru-RU" smtClean="0"/>
              <a:pPr/>
              <a:t>09.09.2020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1CFF-67B4-45A0-9450-3BBE30D422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0073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D34B9-3209-8245-A1B0-E3A5A013B27E}" type="datetime1">
              <a:rPr lang="ru-RU" smtClean="0"/>
              <a:pPr/>
              <a:t>09.09.2020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1CFF-67B4-45A0-9450-3BBE30D422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8234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278F7-8F05-FB45-B05E-2B3F66BBCB32}" type="datetime1">
              <a:rPr lang="ru-RU" smtClean="0"/>
              <a:pPr/>
              <a:t>09.09.2020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1CFF-67B4-45A0-9450-3BBE30D422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2051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620CC-7807-7147-979C-6F6D3E205D90}" type="datetime1">
              <a:rPr lang="ru-RU" smtClean="0"/>
              <a:pPr/>
              <a:t>09.09.2020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1CFF-67B4-45A0-9450-3BBE30D422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7516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A9E5E-AC08-8D4D-830D-3DD67A45A2A4}" type="datetime1">
              <a:rPr lang="ru-RU" smtClean="0"/>
              <a:pPr/>
              <a:t>09.09.2020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1CFF-67B4-45A0-9450-3BBE30D422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80540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D1BA3-9426-784D-BFFE-D9B2A431F233}" type="datetime1">
              <a:rPr lang="ru-RU" smtClean="0"/>
              <a:pPr/>
              <a:t>09.09.2020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1CFF-67B4-45A0-9450-3BBE30D422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9465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E5ABA-5E2D-0E44-8F83-79651DA78D5B}" type="datetime1">
              <a:rPr lang="ru-RU" smtClean="0"/>
              <a:pPr/>
              <a:t>09.09.2020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1CFF-67B4-45A0-9450-3BBE30D422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6523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854FD-725B-A148-B8E0-617EF2E2A8BA}" type="datetime1">
              <a:rPr lang="ru-RU" smtClean="0"/>
              <a:pPr/>
              <a:t>09.09.2020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1CFF-67B4-45A0-9450-3BBE30D422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0553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8F167-6DC2-FC4C-B57D-B08822E032C8}" type="datetime1">
              <a:rPr lang="ru-RU" smtClean="0"/>
              <a:pPr/>
              <a:t>09.09.2020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1CFF-67B4-45A0-9450-3BBE30D422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49867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F7F82-A620-0642-8B5F-AAA1FDC88027}" type="datetime1">
              <a:rPr lang="ru-RU" smtClean="0"/>
              <a:pPr/>
              <a:t>09.09.2020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1CFF-67B4-45A0-9450-3BBE30D422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6051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72CF81-81E0-494D-BD84-5E35A1F5DBB6}" type="datetime1">
              <a:rPr lang="ru-RU" smtClean="0"/>
              <a:pPr/>
              <a:t>09.09.2020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191CFF-67B4-45A0-9450-3BBE30D422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5700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frf.ru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alog.ru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portal.fss.ru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eti.mail.ru/" TargetMode="External"/><Relationship Id="rId4" Type="http://schemas.openxmlformats.org/officeDocument/2006/relationships/hyperlink" Target="http://subsidii.net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nsultant.ru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fss.ru/index.shtml" TargetMode="External"/><Relationship Id="rId4" Type="http://schemas.openxmlformats.org/officeDocument/2006/relationships/hyperlink" Target="http://www.garant.ru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06283" y="2682175"/>
            <a:ext cx="7402285" cy="1620203"/>
          </a:xfrm>
        </p:spPr>
        <p:txBody>
          <a:bodyPr>
            <a:noAutofit/>
          </a:bodyPr>
          <a:lstStyle/>
          <a:p>
            <a:r>
              <a:rPr lang="ru-RU" sz="4000" dirty="0" smtClean="0">
                <a:latin typeface="+mn-lt"/>
              </a:rPr>
              <a:t>ОТПУСК ПО УХОДУ ЗА РЕБЕНКОМ, СОЦИАЛЬНЫЕ ВЫПЛАТЫ, МАТЕРИНСКИЙ КАПИТАЛ</a:t>
            </a:r>
            <a:endParaRPr lang="ru-RU" sz="4000" dirty="0"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15885" y="4540497"/>
            <a:ext cx="4942113" cy="621618"/>
          </a:xfrm>
        </p:spPr>
        <p:txBody>
          <a:bodyPr/>
          <a:lstStyle/>
          <a:p>
            <a:r>
              <a:rPr lang="ru-RU" dirty="0" smtClean="0">
                <a:solidFill>
                  <a:schemeClr val="bg1">
                    <a:lumMod val="65000"/>
                  </a:schemeClr>
                </a:solidFill>
              </a:rPr>
              <a:t>модуль 2</a:t>
            </a:r>
            <a:endParaRPr lang="ru-RU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1CFF-67B4-45A0-9450-3BBE30D4226B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37281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4932" y="1212358"/>
            <a:ext cx="7542237" cy="2578666"/>
          </a:xfrm>
        </p:spPr>
        <p:txBody>
          <a:bodyPr>
            <a:normAutofit fontScale="77500" lnSpcReduction="20000"/>
          </a:bodyPr>
          <a:lstStyle/>
          <a:p>
            <a:pPr marL="0" indent="0"/>
            <a:r>
              <a:rPr lang="ru-RU" dirty="0" smtClean="0"/>
              <a:t>(заработок за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2018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г</a:t>
            </a:r>
            <a:r>
              <a:rPr lang="ru-RU" dirty="0" smtClean="0"/>
              <a:t>. + заработок за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2019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г.</a:t>
            </a:r>
            <a:r>
              <a:rPr lang="ru-RU" dirty="0" smtClean="0"/>
              <a:t>) / 730 </a:t>
            </a:r>
            <a:r>
              <a:rPr lang="ru-RU" dirty="0" err="1" smtClean="0"/>
              <a:t>дн</a:t>
            </a:r>
            <a:r>
              <a:rPr lang="ru-RU" dirty="0" smtClean="0"/>
              <a:t>. ) * 140 </a:t>
            </a:r>
            <a:r>
              <a:rPr lang="ru-RU" dirty="0" err="1" smtClean="0"/>
              <a:t>дн</a:t>
            </a:r>
            <a:r>
              <a:rPr lang="ru-RU" dirty="0" smtClean="0"/>
              <a:t> </a:t>
            </a:r>
          </a:p>
          <a:p>
            <a:pPr algn="ctr"/>
            <a:endParaRPr lang="ru-RU" dirty="0"/>
          </a:p>
          <a:p>
            <a:r>
              <a:rPr lang="ru-RU" dirty="0" smtClean="0"/>
              <a:t>(заработок за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2018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г.</a:t>
            </a:r>
            <a:r>
              <a:rPr lang="ru-RU" dirty="0" smtClean="0"/>
              <a:t> + заработок за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2019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г.</a:t>
            </a:r>
            <a:r>
              <a:rPr lang="ru-RU" dirty="0" smtClean="0"/>
              <a:t>)/730 </a:t>
            </a:r>
            <a:r>
              <a:rPr lang="ru-RU" dirty="0" err="1" smtClean="0"/>
              <a:t>дн</a:t>
            </a:r>
            <a:r>
              <a:rPr lang="ru-RU" dirty="0" smtClean="0"/>
              <a:t>)* 30,4 </a:t>
            </a:r>
            <a:r>
              <a:rPr lang="ru-RU" dirty="0" err="1" smtClean="0"/>
              <a:t>дн</a:t>
            </a:r>
            <a:r>
              <a:rPr lang="ru-RU" dirty="0" smtClean="0"/>
              <a:t>. * 40  %</a:t>
            </a:r>
          </a:p>
          <a:p>
            <a:pPr algn="ctr"/>
            <a:endParaRPr lang="ru-RU" dirty="0"/>
          </a:p>
          <a:p>
            <a:pPr algn="just"/>
            <a:r>
              <a:rPr lang="ru-RU" dirty="0"/>
              <a:t>Оклад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12500</a:t>
            </a:r>
            <a:r>
              <a:rPr lang="ru-RU" dirty="0" smtClean="0"/>
              <a:t> </a:t>
            </a:r>
            <a:r>
              <a:rPr lang="ru-RU" dirty="0" smtClean="0"/>
              <a:t>руб</a:t>
            </a:r>
            <a:r>
              <a:rPr lang="ru-RU" dirty="0"/>
              <a:t>. 20 дней больничного. Отпуск стандартный на 140 дней.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731636" y="4195143"/>
            <a:ext cx="677718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          </a:t>
            </a:r>
            <a:r>
              <a:rPr lang="ru-RU" b="1" dirty="0" smtClean="0"/>
              <a:t>Важно!</a:t>
            </a:r>
            <a:endParaRPr lang="ru-RU" b="1" dirty="0"/>
          </a:p>
          <a:p>
            <a:r>
              <a:rPr lang="ru-RU" sz="1600" dirty="0"/>
              <a:t>Б</a:t>
            </a:r>
            <a:r>
              <a:rPr lang="ru-RU" dirty="0"/>
              <a:t>удущая мама или работает до родов и получает заработную </a:t>
            </a:r>
            <a:r>
              <a:rPr lang="ru-RU" dirty="0" smtClean="0"/>
              <a:t>плату или </a:t>
            </a:r>
            <a:r>
              <a:rPr lang="ru-RU" dirty="0"/>
              <a:t>уходит в декрет и получает </a:t>
            </a:r>
            <a:r>
              <a:rPr lang="ru-RU" dirty="0" smtClean="0"/>
              <a:t>пособие.</a:t>
            </a:r>
            <a:endParaRPr lang="ru-RU" dirty="0"/>
          </a:p>
          <a:p>
            <a:r>
              <a:rPr lang="ru-RU" b="1" dirty="0"/>
              <a:t>Одновременно получать зарплату и пособие по беременности и родам нельзя!</a:t>
            </a:r>
            <a:endParaRPr lang="en-US" b="1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5497" y="3810266"/>
            <a:ext cx="796948" cy="738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1CFF-67B4-45A0-9450-3BBE30D4226B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58792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0258" y="1053737"/>
            <a:ext cx="7565091" cy="63695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+mn-lt"/>
              </a:rPr>
              <a:t>Материнский капитал</a:t>
            </a:r>
            <a:endParaRPr lang="ru-RU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49" y="1825624"/>
            <a:ext cx="7894847" cy="3755069"/>
          </a:xfrm>
        </p:spPr>
        <p:txBody>
          <a:bodyPr>
            <a:normAutofit fontScale="70000" lnSpcReduction="20000"/>
          </a:bodyPr>
          <a:lstStyle/>
          <a:p>
            <a:endParaRPr lang="ru-RU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2286000" lvl="5" indent="0">
              <a:buNone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     </a:t>
            </a:r>
            <a:endParaRPr lang="ru-RU" b="1" strike="sngStrike" dirty="0" smtClean="0">
              <a:solidFill>
                <a:schemeClr val="accent5">
                  <a:lumMod val="75000"/>
                </a:schemeClr>
              </a:solidFill>
            </a:endParaRP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	</a:t>
            </a:r>
            <a:endParaRPr lang="ru-RU" sz="2400" dirty="0" smtClean="0"/>
          </a:p>
          <a:p>
            <a:pPr>
              <a:buNone/>
            </a:pPr>
            <a:r>
              <a:rPr lang="ru-RU" sz="29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9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2020 года условия материнского капитала для семей с детьми значительно изменились:</a:t>
            </a:r>
          </a:p>
          <a:p>
            <a:r>
              <a:rPr lang="ru-RU" sz="29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• на первого ребенка </a:t>
            </a:r>
            <a:r>
              <a:rPr lang="ru-RU" sz="29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9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он родился или усыновлен в 2020 году или позже. Сумма материнского капитала в 2020 году составит 466 617 </a:t>
            </a:r>
            <a:r>
              <a:rPr lang="ru-RU" sz="29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рублей;</a:t>
            </a:r>
            <a:endParaRPr lang="ru-RU" sz="2900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9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29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рождении второго </a:t>
            </a:r>
            <a:r>
              <a:rPr lang="ru-RU" sz="29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ребенка </a:t>
            </a:r>
            <a:r>
              <a:rPr lang="ru-RU" sz="29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2020 г. - 616 617 </a:t>
            </a:r>
            <a:r>
              <a:rPr lang="ru-RU" sz="29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рублей;</a:t>
            </a:r>
            <a:endParaRPr lang="ru-RU" sz="2900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9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sz="29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третий или последующий ребенок родился в 2020 году, а раньше права на материнский капитал не было, семья сможет получить сертификат на 616 617 рублей.</a:t>
            </a:r>
          </a:p>
          <a:p>
            <a:pPr marL="0" indent="0" algn="just">
              <a:buNone/>
            </a:pPr>
            <a:endParaRPr lang="ru-RU" sz="2600" dirty="0">
              <a:solidFill>
                <a:srgbClr val="FF000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869" y="1860468"/>
            <a:ext cx="1038225" cy="96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1CFF-67B4-45A0-9450-3BBE30D4226B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26356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4048" y="1053737"/>
            <a:ext cx="8111301" cy="636952"/>
          </a:xfrm>
        </p:spPr>
        <p:txBody>
          <a:bodyPr>
            <a:noAutofit/>
          </a:bodyPr>
          <a:lstStyle/>
          <a:p>
            <a:r>
              <a:rPr lang="ru-RU" sz="3600" dirty="0"/>
              <a:t>Кому выдается материнский </a:t>
            </a:r>
            <a:r>
              <a:rPr lang="ru-RU" sz="3600" dirty="0" smtClean="0"/>
              <a:t>капитал</a:t>
            </a:r>
            <a:endParaRPr lang="ru-RU" sz="36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1CFF-67B4-45A0-9450-3BBE30D4226B}" type="slidenum">
              <a:rPr lang="ru-RU" smtClean="0"/>
              <a:pPr/>
              <a:t>12</a:t>
            </a:fld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4910" y="1767858"/>
            <a:ext cx="4571319" cy="4712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05692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684" y="1053737"/>
            <a:ext cx="7311351" cy="636952"/>
          </a:xfrm>
        </p:spPr>
        <p:txBody>
          <a:bodyPr>
            <a:noAutofit/>
          </a:bodyPr>
          <a:lstStyle/>
          <a:p>
            <a:r>
              <a:rPr lang="ru-RU" sz="3200" dirty="0"/>
              <a:t>Как получить сертификат на материнский капитал</a:t>
            </a:r>
            <a:endParaRPr lang="ru-RU" sz="3200" dirty="0">
              <a:latin typeface="+mn-lt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7256" y="1821240"/>
            <a:ext cx="6406901" cy="4316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1CFF-67B4-45A0-9450-3BBE30D4226B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35147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/>
              <a:t>Документы, необходимые для получения сертификата на Материнский </a:t>
            </a:r>
            <a:r>
              <a:rPr lang="ru-RU" sz="2800" dirty="0" smtClean="0"/>
              <a:t>капитал </a:t>
            </a:r>
            <a:r>
              <a:rPr lang="ru-RU" sz="2800" dirty="0" smtClean="0">
                <a:solidFill>
                  <a:srgbClr val="FF0000"/>
                </a:solidFill>
              </a:rPr>
              <a:t/>
            </a:r>
            <a:br>
              <a:rPr lang="ru-RU" sz="2800" dirty="0" smtClean="0">
                <a:solidFill>
                  <a:srgbClr val="FF0000"/>
                </a:solidFill>
              </a:rPr>
            </a:br>
            <a:endParaRPr lang="ru-RU" sz="28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1CFF-67B4-45A0-9450-3BBE30D4226B}" type="slidenum">
              <a:rPr lang="ru-RU" smtClean="0"/>
              <a:pPr/>
              <a:t>14</a:t>
            </a:fld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8892" y="1825625"/>
            <a:ext cx="4866215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145790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0258" y="1053737"/>
            <a:ext cx="7565091" cy="636952"/>
          </a:xfrm>
        </p:spPr>
        <p:txBody>
          <a:bodyPr>
            <a:normAutofit fontScale="90000"/>
          </a:bodyPr>
          <a:lstStyle/>
          <a:p>
            <a:r>
              <a:rPr lang="ru-RU" dirty="0"/>
              <a:t>Как распорядиться материнским капиталом</a:t>
            </a:r>
            <a:endParaRPr lang="ru-RU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49" y="2056554"/>
            <a:ext cx="7894847" cy="3678092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Улучшение жилищных условий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r>
              <a:rPr lang="ru-RU" dirty="0"/>
              <a:t>Образование детей</a:t>
            </a:r>
          </a:p>
          <a:p>
            <a:endParaRPr lang="ru-RU" dirty="0"/>
          </a:p>
          <a:p>
            <a:r>
              <a:rPr lang="ru-RU" dirty="0"/>
              <a:t>  Формирование будущей пенсии мамы</a:t>
            </a:r>
          </a:p>
          <a:p>
            <a:endParaRPr lang="ru-RU" dirty="0"/>
          </a:p>
          <a:p>
            <a:r>
              <a:rPr lang="ru-RU" dirty="0"/>
              <a:t>   Товары и услуги, предназначенные для социальной адаптации и интеграции </a:t>
            </a:r>
            <a:r>
              <a:rPr lang="ru-RU" dirty="0" smtClean="0"/>
              <a:t>детей-инвалидов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ежемесячное получение пособия на второго ребенка до 3 лет 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680" y="2541320"/>
            <a:ext cx="7417361" cy="637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1CFF-67B4-45A0-9450-3BBE30D4226B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71276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9882" y="1111468"/>
            <a:ext cx="7565091" cy="636952"/>
          </a:xfrm>
        </p:spPr>
        <p:txBody>
          <a:bodyPr>
            <a:normAutofit fontScale="90000"/>
          </a:bodyPr>
          <a:lstStyle/>
          <a:p>
            <a:r>
              <a:rPr lang="ru-RU" dirty="0"/>
              <a:t>Дополнительная информация по материнскому капиталу</a:t>
            </a:r>
            <a:endParaRPr lang="ru-RU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49" y="1998821"/>
            <a:ext cx="7894847" cy="3889774"/>
          </a:xfrm>
        </p:spPr>
        <p:txBody>
          <a:bodyPr>
            <a:normAutofit/>
          </a:bodyPr>
          <a:lstStyle/>
          <a:p>
            <a:r>
              <a:rPr lang="ru-RU" dirty="0"/>
              <a:t>Пенсионный Фонд Российской Федерации</a:t>
            </a:r>
          </a:p>
          <a:p>
            <a:pPr marL="0" indent="0">
              <a:buNone/>
            </a:pPr>
            <a:endParaRPr lang="ru-RU" dirty="0"/>
          </a:p>
          <a:p>
            <a:r>
              <a:rPr lang="ru-RU" dirty="0"/>
              <a:t>Сайт </a:t>
            </a:r>
            <a:r>
              <a:rPr lang="en-US" dirty="0">
                <a:hlinkClick r:id="rId3"/>
              </a:rPr>
              <a:t>http://www.pfrf.ru</a:t>
            </a:r>
            <a:endParaRPr lang="ru-RU" dirty="0"/>
          </a:p>
          <a:p>
            <a:pPr marL="0" indent="0">
              <a:buNone/>
            </a:pPr>
            <a:endParaRPr lang="ru-RU" dirty="0"/>
          </a:p>
          <a:p>
            <a:r>
              <a:rPr lang="ru-RU" dirty="0"/>
              <a:t>Брошюра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1CFF-67B4-45A0-9450-3BBE30D4226B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69517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1010" y="1053737"/>
            <a:ext cx="7657679" cy="636952"/>
          </a:xfrm>
        </p:spPr>
        <p:txBody>
          <a:bodyPr>
            <a:normAutofit fontScale="90000"/>
          </a:bodyPr>
          <a:lstStyle/>
          <a:p>
            <a:r>
              <a:rPr lang="ru-RU" dirty="0"/>
              <a:t>Налоговые вычеты на обучение детей</a:t>
            </a:r>
            <a:endParaRPr lang="ru-RU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2482447"/>
            <a:ext cx="7433078" cy="2809562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4000" b="1" dirty="0"/>
              <a:t>Законодательная </a:t>
            </a:r>
            <a:r>
              <a:rPr lang="ru-RU" sz="4000" b="1" dirty="0" smtClean="0"/>
              <a:t>база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Налоговый </a:t>
            </a:r>
            <a:r>
              <a:rPr lang="ru-RU" dirty="0"/>
              <a:t>кодекс Российской Федерации</a:t>
            </a:r>
            <a:r>
              <a:rPr lang="ru-RU" dirty="0" smtClean="0"/>
              <a:t>, ст</a:t>
            </a:r>
            <a:r>
              <a:rPr lang="ru-RU" dirty="0"/>
              <a:t>. 219 «Социальные налоговые вычеты»</a:t>
            </a:r>
          </a:p>
          <a:p>
            <a:pPr marL="0" indent="0" algn="ctr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dirty="0"/>
              <a:t>Ограничение на налоговые вычеты по статье «обучение ребёнка»:</a:t>
            </a:r>
          </a:p>
          <a:p>
            <a:pPr marL="0" indent="0" algn="just">
              <a:buNone/>
            </a:pPr>
            <a:r>
              <a:rPr lang="ru-RU" dirty="0"/>
              <a:t>не более 50 000 рублей на каждого ребенка в общей сумме на обоих родителей.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1CFF-67B4-45A0-9450-3BBE30D4226B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99803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0258" y="1053737"/>
            <a:ext cx="7565091" cy="636952"/>
          </a:xfrm>
        </p:spPr>
        <p:txBody>
          <a:bodyPr>
            <a:normAutofit fontScale="90000"/>
          </a:bodyPr>
          <a:lstStyle/>
          <a:p>
            <a:r>
              <a:rPr lang="ru-RU" dirty="0"/>
              <a:t>Формула расчёта налогового вычета в год</a:t>
            </a:r>
            <a:endParaRPr lang="ru-RU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2309253"/>
            <a:ext cx="7914088" cy="1731940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Сумма расходов на обучение * 13 %.</a:t>
            </a:r>
          </a:p>
          <a:p>
            <a:endParaRPr lang="ru-RU" dirty="0"/>
          </a:p>
          <a:p>
            <a:r>
              <a:rPr lang="ru-RU" dirty="0"/>
              <a:t>Если вы заплатили за обучение двоих детей по 50 </a:t>
            </a:r>
            <a:r>
              <a:rPr lang="ru-RU" dirty="0" smtClean="0"/>
              <a:t>тыс. на </a:t>
            </a:r>
            <a:r>
              <a:rPr lang="ru-RU" dirty="0"/>
              <a:t>каждого, то сумма вычета составит 100 </a:t>
            </a:r>
            <a:r>
              <a:rPr lang="ru-RU" dirty="0" smtClean="0"/>
              <a:t>тыс. рублей</a:t>
            </a:r>
            <a:r>
              <a:rPr lang="ru-RU" dirty="0"/>
              <a:t>:</a:t>
            </a:r>
          </a:p>
          <a:p>
            <a:pPr marL="0" indent="0" algn="just">
              <a:buNone/>
            </a:pPr>
            <a:r>
              <a:rPr lang="ru-RU" dirty="0"/>
              <a:t>  100 000</a:t>
            </a:r>
            <a:r>
              <a:rPr lang="ru-RU" dirty="0" smtClean="0"/>
              <a:t>* 13 </a:t>
            </a:r>
            <a:r>
              <a:rPr lang="ru-RU" dirty="0"/>
              <a:t>% = 13 000 руб. – </a:t>
            </a:r>
            <a:r>
              <a:rPr lang="ru-RU" dirty="0" smtClean="0"/>
              <a:t>сумма налога </a:t>
            </a:r>
            <a:r>
              <a:rPr lang="ru-RU" dirty="0"/>
              <a:t>к возврату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962520" y="4503043"/>
            <a:ext cx="659945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Сумма </a:t>
            </a:r>
            <a:r>
              <a:rPr lang="ru-RU" dirty="0"/>
              <a:t>расходов на обучение * 13 % = ?</a:t>
            </a:r>
          </a:p>
          <a:p>
            <a:endParaRPr lang="ru-RU" dirty="0"/>
          </a:p>
          <a:p>
            <a:r>
              <a:rPr lang="ru-RU" dirty="0"/>
              <a:t>1 ребенок – 20 000 рублей фигурное катание</a:t>
            </a:r>
          </a:p>
          <a:p>
            <a:r>
              <a:rPr lang="ru-RU" dirty="0"/>
              <a:t>2 ребенок – 10 000 рублей художественная школа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1CFF-67B4-45A0-9450-3BBE30D4226B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10235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58" y="1053737"/>
            <a:ext cx="7565091" cy="636952"/>
          </a:xfrm>
        </p:spPr>
        <p:txBody>
          <a:bodyPr>
            <a:normAutofit fontScale="90000"/>
          </a:bodyPr>
          <a:lstStyle/>
          <a:p>
            <a:r>
              <a:rPr lang="ru-RU" dirty="0"/>
              <a:t>Условия получения налоговых вычетов на обучение детей</a:t>
            </a:r>
            <a:endParaRPr lang="ru-RU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7891" y="2133525"/>
            <a:ext cx="7490798" cy="2696662"/>
          </a:xfrm>
        </p:spPr>
        <p:txBody>
          <a:bodyPr>
            <a:normAutofit/>
          </a:bodyPr>
          <a:lstStyle/>
          <a:p>
            <a:endParaRPr lang="ru-RU" dirty="0"/>
          </a:p>
          <a:p>
            <a:r>
              <a:rPr lang="ru-RU" dirty="0"/>
              <a:t>Возраст ребенка – до 24 </a:t>
            </a:r>
            <a:r>
              <a:rPr lang="ru-RU" dirty="0" smtClean="0"/>
              <a:t>лет</a:t>
            </a:r>
            <a:endParaRPr lang="ru-RU" dirty="0"/>
          </a:p>
          <a:p>
            <a:r>
              <a:rPr lang="ru-RU" dirty="0"/>
              <a:t>Обязательно очная форма обучения </a:t>
            </a:r>
          </a:p>
          <a:p>
            <a:r>
              <a:rPr lang="ru-RU" dirty="0"/>
              <a:t>Наличие лицензии образовательного учреждения.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808097" y="4656993"/>
            <a:ext cx="72921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Сайт Федеральной Налоговой службы, где в личном кабинете можно заполнить декларацию на налоговые вычеты </a:t>
            </a:r>
          </a:p>
          <a:p>
            <a:endParaRPr lang="ru-RU" dirty="0"/>
          </a:p>
          <a:p>
            <a:pPr algn="ctr"/>
            <a:r>
              <a:rPr lang="en-US" dirty="0">
                <a:hlinkClick r:id="rId3"/>
              </a:rPr>
              <a:t>https://www.nalog.ru</a:t>
            </a:r>
            <a:r>
              <a:rPr lang="ru-RU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1CFF-67B4-45A0-9450-3BBE30D4226B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8053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0258" y="1053737"/>
            <a:ext cx="7565091" cy="63695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+mn-lt"/>
              </a:rPr>
              <a:t>Виды пособий</a:t>
            </a:r>
            <a:endParaRPr lang="ru-RU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9135" y="2317311"/>
            <a:ext cx="7852148" cy="333708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b="1" dirty="0"/>
              <a:t>Федеральные </a:t>
            </a:r>
            <a:r>
              <a:rPr lang="ru-RU" sz="2000" b="1" dirty="0" smtClean="0"/>
              <a:t>программы</a:t>
            </a:r>
            <a:endParaRPr lang="ru-RU" sz="2000" b="1" dirty="0"/>
          </a:p>
          <a:p>
            <a:pPr algn="just"/>
            <a:r>
              <a:rPr lang="ru-RU" sz="2000" dirty="0"/>
              <a:t>Едины для всех</a:t>
            </a:r>
          </a:p>
          <a:p>
            <a:pPr algn="just"/>
            <a:r>
              <a:rPr lang="ru-RU" sz="2000" dirty="0" smtClean="0"/>
              <a:t>Прописаны </a:t>
            </a:r>
            <a:r>
              <a:rPr lang="ru-RU" sz="2000" dirty="0"/>
              <a:t>в Федеральном Законе </a:t>
            </a:r>
            <a:r>
              <a:rPr lang="ru-RU" sz="2000" dirty="0" smtClean="0"/>
              <a:t>РФ</a:t>
            </a:r>
          </a:p>
          <a:p>
            <a:pPr marL="0" indent="0" algn="just">
              <a:buNone/>
            </a:pPr>
            <a:r>
              <a:rPr lang="ru-RU" sz="2000" b="1" dirty="0" smtClean="0"/>
              <a:t>Региональные (</a:t>
            </a:r>
            <a:r>
              <a:rPr lang="ru-RU" sz="2000" b="1" dirty="0"/>
              <a:t>губернаторские) </a:t>
            </a:r>
            <a:r>
              <a:rPr lang="ru-RU" sz="2000" b="1" dirty="0" smtClean="0"/>
              <a:t>программы</a:t>
            </a:r>
            <a:endParaRPr lang="ru-RU" sz="2000" b="1" dirty="0"/>
          </a:p>
          <a:p>
            <a:pPr algn="just"/>
            <a:r>
              <a:rPr lang="ru-RU" sz="2000" dirty="0"/>
              <a:t>Устанавливаются и регулируются в субъектах </a:t>
            </a:r>
            <a:r>
              <a:rPr lang="ru-RU" sz="2000" dirty="0" smtClean="0"/>
              <a:t>федерации</a:t>
            </a:r>
            <a:endParaRPr lang="ru-RU" sz="2000" dirty="0"/>
          </a:p>
          <a:p>
            <a:pPr algn="just"/>
            <a:r>
              <a:rPr lang="ru-RU" sz="2000" dirty="0"/>
              <a:t>Размер региональных выплат и порядок их получения различны в субъектах РФ</a:t>
            </a:r>
          </a:p>
          <a:p>
            <a:pPr algn="just"/>
            <a:endParaRPr lang="ru-RU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1CFF-67B4-45A0-9450-3BBE30D4226B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67833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088" y="1151461"/>
            <a:ext cx="7775122" cy="827180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+mn-lt"/>
              </a:rPr>
              <a:t>Спасибо за внимание!</a:t>
            </a:r>
            <a:endParaRPr lang="ru-RU" sz="4000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88607" y="2402000"/>
            <a:ext cx="7844789" cy="140207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400" dirty="0"/>
              <a:t>Подготовлено по заказу Министерства финансов Российской Федерации в ходе реализации совместного Проекта Российской Федерации и Международного банка реконструкции и развития «Содействие повышению уровня финансовой грамотности населения и развитию финансового образования в Российской Федерации» в рамках «Конкурсной поддержки инициатив в области развития финансовой грамотности и защиты прав потребителей»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131018" y="3096802"/>
            <a:ext cx="7775122" cy="8271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4000" dirty="0">
              <a:latin typeface="+mn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1CFF-67B4-45A0-9450-3BBE30D4226B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57794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0258" y="1053737"/>
            <a:ext cx="7565091" cy="63695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+mn-lt"/>
              </a:rPr>
              <a:t>Какие есть пособия для детей</a:t>
            </a:r>
            <a:endParaRPr lang="ru-RU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825625"/>
            <a:ext cx="7852148" cy="4415518"/>
          </a:xfrm>
        </p:spPr>
        <p:txBody>
          <a:bodyPr>
            <a:noAutofit/>
          </a:bodyPr>
          <a:lstStyle/>
          <a:p>
            <a:pPr algn="just">
              <a:lnSpc>
                <a:spcPct val="80000"/>
              </a:lnSpc>
            </a:pPr>
            <a:r>
              <a:rPr lang="ru-RU" sz="2000" dirty="0"/>
              <a:t>Единовременное пособие женщинам, вставшим на учёт в медицинских учреждениях в ранние сроки </a:t>
            </a:r>
            <a:r>
              <a:rPr lang="ru-RU" sz="2000" dirty="0" smtClean="0"/>
              <a:t>беременности, -</a:t>
            </a: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 675 </a:t>
            </a: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рублей 15 копеек</a:t>
            </a:r>
          </a:p>
          <a:p>
            <a:pPr>
              <a:lnSpc>
                <a:spcPct val="80000"/>
              </a:lnSpc>
            </a:pPr>
            <a:r>
              <a:rPr lang="ru-RU" sz="2000" dirty="0" smtClean="0"/>
              <a:t>Единовременное </a:t>
            </a:r>
            <a:r>
              <a:rPr lang="ru-RU" sz="2000" dirty="0"/>
              <a:t>пособие жёнам военнослужащих, проходящих военную службу по </a:t>
            </a:r>
            <a:r>
              <a:rPr lang="ru-RU" sz="2000" dirty="0" smtClean="0"/>
              <a:t>призыву , - </a:t>
            </a: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28511 </a:t>
            </a: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рублей 40 копеек</a:t>
            </a:r>
            <a:endParaRPr lang="ru-RU" sz="2000" b="1" strike="sngStrike" dirty="0">
              <a:solidFill>
                <a:schemeClr val="accent6">
                  <a:lumMod val="75000"/>
                </a:schemeClr>
              </a:solidFill>
            </a:endParaRPr>
          </a:p>
          <a:p>
            <a:pPr>
              <a:lnSpc>
                <a:spcPct val="80000"/>
              </a:lnSpc>
            </a:pPr>
            <a:r>
              <a:rPr lang="ru-RU" sz="2000" dirty="0" smtClean="0"/>
              <a:t>Ежемесячное </a:t>
            </a:r>
            <a:r>
              <a:rPr lang="ru-RU" sz="2000" dirty="0"/>
              <a:t>пособие по беременности и родам или «декретные</a:t>
            </a:r>
            <a:r>
              <a:rPr lang="ru-RU" sz="2000" dirty="0" smtClean="0"/>
              <a:t>»:</a:t>
            </a:r>
            <a:endParaRPr lang="ru-RU" sz="2000" dirty="0"/>
          </a:p>
          <a:p>
            <a:pPr lvl="1">
              <a:lnSpc>
                <a:spcPct val="80000"/>
              </a:lnSpc>
            </a:pPr>
            <a:r>
              <a:rPr lang="ru-RU" sz="2000" dirty="0"/>
              <a:t>Для работающих женщин - </a:t>
            </a:r>
            <a:r>
              <a:rPr lang="ru-RU" sz="2000" b="1" dirty="0">
                <a:solidFill>
                  <a:srgbClr val="548235"/>
                </a:solidFill>
              </a:rPr>
              <a:t>100% среднего </a:t>
            </a:r>
            <a:r>
              <a:rPr lang="ru-RU" sz="2000" b="1" dirty="0" smtClean="0">
                <a:solidFill>
                  <a:srgbClr val="548235"/>
                </a:solidFill>
              </a:rPr>
              <a:t>заработка; </a:t>
            </a:r>
            <a:endParaRPr lang="ru-RU" sz="2000" b="1" dirty="0">
              <a:solidFill>
                <a:srgbClr val="548235"/>
              </a:solidFill>
            </a:endParaRPr>
          </a:p>
          <a:p>
            <a:pPr lvl="1">
              <a:lnSpc>
                <a:spcPct val="80000"/>
              </a:lnSpc>
            </a:pPr>
            <a:r>
              <a:rPr lang="ru-RU" sz="2000" dirty="0"/>
              <a:t>Для студенток – </a:t>
            </a:r>
            <a:r>
              <a:rPr lang="ru-RU" sz="2000" b="1" dirty="0">
                <a:solidFill>
                  <a:srgbClr val="548235"/>
                </a:solidFill>
              </a:rPr>
              <a:t>размер стипендии</a:t>
            </a:r>
            <a:r>
              <a:rPr lang="ru-RU" sz="2000" dirty="0"/>
              <a:t>; </a:t>
            </a:r>
          </a:p>
          <a:p>
            <a:pPr lvl="1">
              <a:lnSpc>
                <a:spcPct val="80000"/>
              </a:lnSpc>
            </a:pPr>
            <a:r>
              <a:rPr lang="ru-RU" sz="2000" dirty="0"/>
              <a:t>Военнослужащие-</a:t>
            </a:r>
            <a:r>
              <a:rPr lang="ru-RU" sz="2000" dirty="0" err="1"/>
              <a:t>контрактницы</a:t>
            </a:r>
            <a:r>
              <a:rPr lang="ru-RU" sz="2000" dirty="0"/>
              <a:t> – </a:t>
            </a:r>
            <a:r>
              <a:rPr lang="ru-RU" sz="2000" b="1" dirty="0">
                <a:solidFill>
                  <a:srgbClr val="548235"/>
                </a:solidFill>
              </a:rPr>
              <a:t>размер денежного </a:t>
            </a:r>
            <a:r>
              <a:rPr lang="ru-RU" sz="2000" b="1" dirty="0" smtClean="0">
                <a:solidFill>
                  <a:srgbClr val="548235"/>
                </a:solidFill>
              </a:rPr>
              <a:t>довольствия;</a:t>
            </a:r>
            <a:endParaRPr lang="ru-RU" sz="2000" b="1" dirty="0">
              <a:solidFill>
                <a:srgbClr val="548235"/>
              </a:solidFill>
            </a:endParaRPr>
          </a:p>
          <a:p>
            <a:pPr lvl="1">
              <a:lnSpc>
                <a:spcPct val="80000"/>
              </a:lnSpc>
            </a:pPr>
            <a:r>
              <a:rPr lang="ru-RU" sz="2000" dirty="0"/>
              <a:t>Уволенные в связи с ликвидацией организации </a:t>
            </a:r>
            <a:r>
              <a:rPr lang="ru-RU" sz="2000" dirty="0" smtClean="0"/>
              <a:t>– </a:t>
            </a: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655 </a:t>
            </a: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рублей 49 копеек</a:t>
            </a:r>
          </a:p>
          <a:p>
            <a:pPr algn="just">
              <a:lnSpc>
                <a:spcPct val="80000"/>
              </a:lnSpc>
            </a:pPr>
            <a:r>
              <a:rPr lang="ru-RU" sz="2000" dirty="0"/>
              <a:t> Единовременное пособие по рождению </a:t>
            </a:r>
            <a:r>
              <a:rPr lang="ru-RU" sz="2000" dirty="0" smtClean="0"/>
              <a:t>ребёнка -  </a:t>
            </a: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18004 </a:t>
            </a: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рублей 12 </a:t>
            </a: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копеек</a:t>
            </a:r>
            <a:endParaRPr lang="ru-RU" sz="2000" b="1" dirty="0">
              <a:solidFill>
                <a:schemeClr val="accent6">
                  <a:lumMod val="75000"/>
                </a:schemeClr>
              </a:solidFill>
            </a:endParaRPr>
          </a:p>
          <a:p>
            <a:pPr>
              <a:lnSpc>
                <a:spcPct val="80000"/>
              </a:lnSpc>
            </a:pPr>
            <a:endParaRPr lang="ru-RU" sz="1800" dirty="0"/>
          </a:p>
          <a:p>
            <a:pPr>
              <a:lnSpc>
                <a:spcPct val="80000"/>
              </a:lnSpc>
            </a:pPr>
            <a:endParaRPr lang="ru-RU" sz="1800" dirty="0"/>
          </a:p>
          <a:p>
            <a:pPr>
              <a:lnSpc>
                <a:spcPct val="80000"/>
              </a:lnSpc>
            </a:pPr>
            <a:endParaRPr lang="ru-RU" sz="1800" dirty="0"/>
          </a:p>
          <a:p>
            <a:pPr>
              <a:lnSpc>
                <a:spcPct val="80000"/>
              </a:lnSpc>
            </a:pPr>
            <a:endParaRPr lang="ru-RU" sz="1800" dirty="0"/>
          </a:p>
          <a:p>
            <a:pPr>
              <a:lnSpc>
                <a:spcPct val="80000"/>
              </a:lnSpc>
            </a:pPr>
            <a:endParaRPr lang="ru-RU" sz="1800" dirty="0"/>
          </a:p>
          <a:p>
            <a:pPr>
              <a:lnSpc>
                <a:spcPct val="80000"/>
              </a:lnSpc>
            </a:pPr>
            <a:endParaRPr lang="ru-RU" sz="1800" dirty="0"/>
          </a:p>
          <a:p>
            <a:pPr algn="just">
              <a:lnSpc>
                <a:spcPct val="80000"/>
              </a:lnSpc>
            </a:pPr>
            <a:endParaRPr lang="ru-RU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1CFF-67B4-45A0-9450-3BBE30D4226B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11422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8606" y="1053737"/>
            <a:ext cx="8226743" cy="636952"/>
          </a:xfrm>
        </p:spPr>
        <p:txBody>
          <a:bodyPr>
            <a:noAutofit/>
          </a:bodyPr>
          <a:lstStyle/>
          <a:p>
            <a:r>
              <a:rPr lang="ru-RU" sz="3600" dirty="0"/>
              <a:t>Калькуляторы для расчета пособий</a:t>
            </a:r>
            <a:endParaRPr lang="ru-RU" sz="3600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49" y="2537645"/>
            <a:ext cx="7683203" cy="3312432"/>
          </a:xfrm>
        </p:spPr>
        <p:txBody>
          <a:bodyPr>
            <a:normAutofit/>
          </a:bodyPr>
          <a:lstStyle/>
          <a:p>
            <a:r>
              <a:rPr lang="ru-RU" dirty="0"/>
              <a:t>Портал Фонда социального страхования РФ - </a:t>
            </a:r>
            <a:r>
              <a:rPr lang="en-US" dirty="0">
                <a:hlinkClick r:id="rId3"/>
              </a:rPr>
              <a:t>http://portal.fss.ru</a:t>
            </a:r>
            <a:r>
              <a:rPr lang="ru-RU" dirty="0"/>
              <a:t> </a:t>
            </a:r>
          </a:p>
          <a:p>
            <a:r>
              <a:rPr lang="ru-RU" dirty="0"/>
              <a:t>Сайт о субсидиях - </a:t>
            </a:r>
            <a:r>
              <a:rPr lang="en-US" dirty="0">
                <a:hlinkClick r:id="rId4"/>
              </a:rPr>
              <a:t>http://subsidii.net</a:t>
            </a:r>
            <a:r>
              <a:rPr lang="ru-RU" dirty="0"/>
              <a:t> </a:t>
            </a:r>
          </a:p>
          <a:p>
            <a:r>
              <a:rPr lang="ru-RU" dirty="0"/>
              <a:t>Сайт для детей от компании </a:t>
            </a:r>
            <a:r>
              <a:rPr lang="en-US" dirty="0" err="1"/>
              <a:t>Mail.ru</a:t>
            </a:r>
            <a:r>
              <a:rPr lang="en-US" dirty="0"/>
              <a:t> - </a:t>
            </a:r>
            <a:r>
              <a:rPr lang="en-US" dirty="0">
                <a:hlinkClick r:id="rId5"/>
              </a:rPr>
              <a:t>https://deti.mail.ru</a:t>
            </a:r>
            <a:r>
              <a:rPr lang="en-US" dirty="0"/>
              <a:t> 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1CFF-67B4-45A0-9450-3BBE30D4226B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35568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49" y="2479912"/>
            <a:ext cx="7875607" cy="3812801"/>
          </a:xfrm>
        </p:spPr>
        <p:txBody>
          <a:bodyPr>
            <a:normAutofit fontScale="92500" lnSpcReduction="20000"/>
          </a:bodyPr>
          <a:lstStyle/>
          <a:p>
            <a:pPr algn="just">
              <a:lnSpc>
                <a:spcPct val="80000"/>
              </a:lnSpc>
            </a:pP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</a:rPr>
              <a:t>Ежемесячное пособие по   уходу за ребёнком в возрасте до 1,5 лет. </a:t>
            </a:r>
            <a:r>
              <a:rPr lang="ru-RU" sz="2000" dirty="0"/>
              <a:t>Размер варьируется и зависит от личной семейной </a:t>
            </a:r>
            <a:r>
              <a:rPr lang="ru-RU" sz="2000" dirty="0" smtClean="0"/>
              <a:t>ситуации. Минимальная сумма для неработающих на первого ребенка - </a:t>
            </a: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3 375,77 </a:t>
            </a: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руб.,</a:t>
            </a:r>
            <a:r>
              <a:rPr lang="ru-RU" sz="2000" dirty="0" smtClean="0"/>
              <a:t> </a:t>
            </a:r>
            <a:r>
              <a:rPr lang="ru-RU" sz="2000" dirty="0" smtClean="0"/>
              <a:t>на второго - </a:t>
            </a: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6751,54 руб., </a:t>
            </a:r>
            <a:r>
              <a:rPr lang="ru-RU" sz="2000" dirty="0" smtClean="0"/>
              <a:t>максимальная сумма - </a:t>
            </a: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27 984,66 руб.</a:t>
            </a:r>
          </a:p>
          <a:p>
            <a:pPr algn="just"/>
            <a:r>
              <a:rPr lang="ru-RU" sz="2000" b="1" dirty="0">
                <a:solidFill>
                  <a:schemeClr val="accent6">
                    <a:lumMod val="75000"/>
                  </a:schemeClr>
                </a:solidFill>
              </a:rPr>
              <a:t>Ежемесячное пособие для семей военнослужащих, проходящих военную службу по </a:t>
            </a: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контракту, </a:t>
            </a:r>
            <a:r>
              <a:rPr lang="ru-RU" sz="2000" dirty="0" smtClean="0"/>
              <a:t>- </a:t>
            </a: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12219,17 рублей. </a:t>
            </a:r>
            <a:endParaRPr lang="ru-RU" sz="20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just"/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Ежемесячная </a:t>
            </a: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выплата на первого и второго ребенка до 3-х лет. </a:t>
            </a:r>
            <a:r>
              <a:rPr lang="ru-RU" sz="2000" dirty="0" smtClean="0"/>
              <a:t>С 2020 года эта выплата положена семьям, у которых средний доход за последние 12 месяцев не превышает двух региональных прожиточных минимумов на человека. </a:t>
            </a:r>
          </a:p>
          <a:p>
            <a:pPr algn="just"/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Ежемесячные выплаты на детей с 3 до 7 лет. </a:t>
            </a:r>
            <a:r>
              <a:rPr lang="ru-RU" sz="2000" dirty="0" smtClean="0"/>
              <a:t>Если среднедушевой доход семьи меньше регионального прожиточного минимума, на каждого ребенка в возрасте с 3 до 7 лет включительно можно получать ежемесячное пособие. Оно составит половину прожиточного минимума на ребенка, установленную на второй квартал предыдущего года</a:t>
            </a:r>
          </a:p>
          <a:p>
            <a:pPr algn="just"/>
            <a:endParaRPr lang="ru-RU" sz="2000" b="1" dirty="0" smtClean="0"/>
          </a:p>
          <a:p>
            <a:pPr algn="just"/>
            <a:endParaRPr lang="ru-RU" sz="2000" dirty="0"/>
          </a:p>
          <a:p>
            <a:pPr algn="just">
              <a:lnSpc>
                <a:spcPct val="80000"/>
              </a:lnSpc>
            </a:pPr>
            <a:endParaRPr lang="ru-RU" sz="2000" dirty="0"/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950258" y="1053737"/>
            <a:ext cx="7565091" cy="63695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+mn-lt"/>
              </a:rPr>
              <a:t>Какие есть пособия для детей</a:t>
            </a:r>
            <a:endParaRPr lang="ru-RU" dirty="0">
              <a:latin typeface="+mn-lt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1CFF-67B4-45A0-9450-3BBE30D4226B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79961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126" y="1053736"/>
            <a:ext cx="8265224" cy="1544173"/>
          </a:xfrm>
        </p:spPr>
        <p:txBody>
          <a:bodyPr>
            <a:noAutofit/>
          </a:bodyPr>
          <a:lstStyle/>
          <a:p>
            <a:r>
              <a:rPr lang="ru-RU" sz="3200" dirty="0"/>
              <a:t>Где найти Федеральный закон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«О государственных </a:t>
            </a:r>
            <a:r>
              <a:rPr lang="ru-RU" sz="3200" dirty="0"/>
              <a:t>пособиях гражданам</a:t>
            </a:r>
            <a:r>
              <a:rPr lang="ru-RU" sz="3200" dirty="0" smtClean="0"/>
              <a:t>, имеющим </a:t>
            </a:r>
            <a:r>
              <a:rPr lang="ru-RU" sz="3200" dirty="0"/>
              <a:t>детей»</a:t>
            </a:r>
            <a:endParaRPr lang="ru-RU" sz="3200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409" y="2614619"/>
            <a:ext cx="7644722" cy="3466413"/>
          </a:xfrm>
        </p:spPr>
        <p:txBody>
          <a:bodyPr>
            <a:normAutofit/>
          </a:bodyPr>
          <a:lstStyle/>
          <a:p>
            <a:r>
              <a:rPr lang="ru-RU" dirty="0"/>
              <a:t>Сайт Консультант Плюс - </a:t>
            </a:r>
            <a:r>
              <a:rPr lang="en-US" dirty="0">
                <a:hlinkClick r:id="rId3"/>
              </a:rPr>
              <a:t>http://www.consultant.ru/</a:t>
            </a:r>
            <a:r>
              <a:rPr lang="ru-RU" dirty="0"/>
              <a:t> </a:t>
            </a:r>
          </a:p>
          <a:p>
            <a:r>
              <a:rPr lang="ru-RU" dirty="0"/>
              <a:t>Информационно-правовой портал Гарант - </a:t>
            </a:r>
            <a:r>
              <a:rPr lang="en-US" dirty="0">
                <a:hlinkClick r:id="rId4"/>
              </a:rPr>
              <a:t>http://www.garant.ru</a:t>
            </a:r>
            <a:endParaRPr lang="ru-RU" dirty="0"/>
          </a:p>
          <a:p>
            <a:r>
              <a:rPr lang="ru-RU" dirty="0"/>
              <a:t>Сайт Фонда Социального страхования - </a:t>
            </a:r>
            <a:r>
              <a:rPr lang="en-US" dirty="0">
                <a:hlinkClick r:id="rId5"/>
              </a:rPr>
              <a:t>http://fss.ru/index.shtml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1CFF-67B4-45A0-9450-3BBE30D4226B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09609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9248" y="904457"/>
            <a:ext cx="7565091" cy="1770427"/>
          </a:xfrm>
        </p:spPr>
        <p:txBody>
          <a:bodyPr>
            <a:normAutofit fontScale="90000"/>
          </a:bodyPr>
          <a:lstStyle/>
          <a:p>
            <a:r>
              <a:rPr lang="ru-RU" dirty="0"/>
              <a:t>Декретный </a:t>
            </a:r>
            <a:r>
              <a:rPr lang="ru-RU" dirty="0" smtClean="0"/>
              <a:t>отпуск</a:t>
            </a:r>
            <a:br>
              <a:rPr lang="ru-RU" dirty="0" smtClean="0"/>
            </a:br>
            <a:r>
              <a:rPr lang="ru-RU" sz="2700" dirty="0"/>
              <a:t>Законодательные особенности оформления</a:t>
            </a:r>
            <a:br>
              <a:rPr lang="ru-RU" sz="2700" dirty="0"/>
            </a:br>
            <a:r>
              <a:rPr lang="ru-RU" sz="2700" dirty="0"/>
              <a:t>Суммы декретных выплат</a:t>
            </a:r>
            <a:br>
              <a:rPr lang="ru-RU" sz="2700" dirty="0"/>
            </a:br>
            <a:endParaRPr lang="ru-RU" sz="2700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75479" y="2386228"/>
            <a:ext cx="6528778" cy="3848724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b="1" dirty="0"/>
              <a:t>Законодательное оформление декретного </a:t>
            </a:r>
            <a:r>
              <a:rPr lang="ru-RU" b="1" dirty="0" smtClean="0"/>
              <a:t>отпуска</a:t>
            </a:r>
          </a:p>
          <a:p>
            <a:pPr marL="0" indent="0">
              <a:buNone/>
            </a:pPr>
            <a:endParaRPr lang="ru-RU" dirty="0"/>
          </a:p>
          <a:p>
            <a:r>
              <a:rPr lang="ru-RU" dirty="0"/>
              <a:t>Трудовой кодекс Российской </a:t>
            </a:r>
            <a:r>
              <a:rPr lang="ru-RU" dirty="0" smtClean="0"/>
              <a:t>Федерации</a:t>
            </a:r>
            <a:endParaRPr lang="ru-RU" dirty="0"/>
          </a:p>
          <a:p>
            <a:r>
              <a:rPr lang="ru-RU" dirty="0"/>
              <a:t>Ст. 255. Отпуска по беременности и родам</a:t>
            </a:r>
          </a:p>
          <a:p>
            <a:r>
              <a:rPr lang="ru-RU" sz="2400" dirty="0"/>
              <a:t>Предоставляются 140 дней (70 дней до родов и 70 дней после</a:t>
            </a:r>
            <a:r>
              <a:rPr lang="ru-RU" sz="2400" dirty="0" smtClean="0"/>
              <a:t>)</a:t>
            </a:r>
            <a:endParaRPr lang="ru-RU" dirty="0"/>
          </a:p>
          <a:p>
            <a:r>
              <a:rPr lang="ru-RU" dirty="0"/>
              <a:t>Ст. 93. Неполное рабочее время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2624" y="3752536"/>
            <a:ext cx="531937" cy="21360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1CFF-67B4-45A0-9450-3BBE30D4226B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37997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0258" y="1053737"/>
            <a:ext cx="7565091" cy="636952"/>
          </a:xfrm>
        </p:spPr>
        <p:txBody>
          <a:bodyPr>
            <a:normAutofit fontScale="90000"/>
          </a:bodyPr>
          <a:lstStyle/>
          <a:p>
            <a:r>
              <a:rPr lang="ru-RU" dirty="0"/>
              <a:t>Декретные выплаты</a:t>
            </a:r>
            <a:endParaRPr lang="ru-RU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2366984"/>
            <a:ext cx="7914088" cy="359858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/>
              <a:t>Расчёт пособия по беременности и родам</a:t>
            </a:r>
          </a:p>
          <a:p>
            <a:pPr marL="0" indent="0">
              <a:buNone/>
            </a:pPr>
            <a:r>
              <a:rPr lang="ru-RU" dirty="0" smtClean="0"/>
              <a:t>(заработок за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2018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г</a:t>
            </a:r>
            <a:r>
              <a:rPr lang="ru-RU" dirty="0" smtClean="0"/>
              <a:t>. + заработок за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2019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г.</a:t>
            </a:r>
            <a:r>
              <a:rPr lang="ru-RU" dirty="0" smtClean="0"/>
              <a:t>) / 730 </a:t>
            </a:r>
            <a:r>
              <a:rPr lang="ru-RU" dirty="0" err="1" smtClean="0"/>
              <a:t>дн</a:t>
            </a:r>
            <a:r>
              <a:rPr lang="ru-RU" dirty="0" smtClean="0"/>
              <a:t>. ) * 140 </a:t>
            </a:r>
            <a:r>
              <a:rPr lang="ru-RU" dirty="0" err="1" smtClean="0"/>
              <a:t>дн</a:t>
            </a:r>
            <a:r>
              <a:rPr lang="ru-RU" dirty="0" smtClean="0"/>
              <a:t> </a:t>
            </a:r>
          </a:p>
          <a:p>
            <a:pPr marL="0" indent="0">
              <a:buNone/>
            </a:pPr>
            <a:r>
              <a:rPr lang="ru-RU" b="1" dirty="0" smtClean="0"/>
              <a:t>Расчёт </a:t>
            </a:r>
            <a:r>
              <a:rPr lang="ru-RU" b="1" dirty="0"/>
              <a:t>пособия по уходу за ребёнком </a:t>
            </a:r>
            <a:r>
              <a:rPr lang="ru-RU" b="1" dirty="0" smtClean="0"/>
              <a:t>до </a:t>
            </a:r>
            <a:r>
              <a:rPr lang="ru-RU" b="1" dirty="0"/>
              <a:t>1,5 </a:t>
            </a:r>
            <a:r>
              <a:rPr lang="ru-RU" b="1" dirty="0" smtClean="0"/>
              <a:t>лет</a:t>
            </a:r>
            <a:endParaRPr lang="ru-RU" dirty="0"/>
          </a:p>
          <a:p>
            <a:r>
              <a:rPr lang="ru-RU" dirty="0" smtClean="0"/>
              <a:t>(заработок за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2018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г.</a:t>
            </a:r>
            <a:r>
              <a:rPr lang="ru-RU" dirty="0" smtClean="0"/>
              <a:t> + заработок за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2019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г.</a:t>
            </a:r>
            <a:r>
              <a:rPr lang="ru-RU" dirty="0" smtClean="0"/>
              <a:t>)/730 </a:t>
            </a:r>
            <a:r>
              <a:rPr lang="ru-RU" dirty="0" err="1" smtClean="0"/>
              <a:t>дн</a:t>
            </a:r>
            <a:r>
              <a:rPr lang="ru-RU" dirty="0" smtClean="0"/>
              <a:t>)* 30,4 </a:t>
            </a:r>
            <a:r>
              <a:rPr lang="ru-RU" dirty="0" err="1" smtClean="0"/>
              <a:t>дн</a:t>
            </a:r>
            <a:r>
              <a:rPr lang="ru-RU" dirty="0" smtClean="0"/>
              <a:t>. * 40  %</a:t>
            </a:r>
          </a:p>
          <a:p>
            <a:pPr marL="0" indent="0" algn="ctr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1CFF-67B4-45A0-9450-3BBE30D4226B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0758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404" y="1053737"/>
            <a:ext cx="8735142" cy="636952"/>
          </a:xfrm>
        </p:spPr>
        <p:txBody>
          <a:bodyPr>
            <a:normAutofit fontScale="90000"/>
          </a:bodyPr>
          <a:lstStyle/>
          <a:p>
            <a:r>
              <a:rPr lang="ru-RU" dirty="0"/>
              <a:t>Калькуляторы для </a:t>
            </a:r>
            <a:r>
              <a:rPr lang="ru-RU" dirty="0" smtClean="0"/>
              <a:t>расчета </a:t>
            </a:r>
            <a:r>
              <a:rPr lang="ru-RU" dirty="0" smtClean="0"/>
              <a:t>пособий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1CFF-67B4-45A0-9450-3BBE30D4226B}" type="slidenum">
              <a:rPr lang="ru-RU" smtClean="0"/>
              <a:pPr/>
              <a:t>9</a:t>
            </a:fld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3482" y="2136095"/>
            <a:ext cx="5692998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6251978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149</TotalTime>
  <Words>790</Words>
  <Application>Microsoft Office PowerPoint</Application>
  <PresentationFormat>Экран (4:3)</PresentationFormat>
  <Paragraphs>134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ОТПУСК ПО УХОДУ ЗА РЕБЕНКОМ, СОЦИАЛЬНЫЕ ВЫПЛАТЫ, МАТЕРИНСКИЙ КАПИТАЛ</vt:lpstr>
      <vt:lpstr>Виды пособий</vt:lpstr>
      <vt:lpstr>Какие есть пособия для детей</vt:lpstr>
      <vt:lpstr>Калькуляторы для расчета пособий</vt:lpstr>
      <vt:lpstr>Какие есть пособия для детей</vt:lpstr>
      <vt:lpstr>Где найти Федеральный закон  «О государственных пособиях гражданам, имеющим детей»</vt:lpstr>
      <vt:lpstr>Декретный отпуск Законодательные особенности оформления Суммы декретных выплат </vt:lpstr>
      <vt:lpstr>Декретные выплаты</vt:lpstr>
      <vt:lpstr>Калькуляторы для расчета пособий</vt:lpstr>
      <vt:lpstr>Презентация PowerPoint</vt:lpstr>
      <vt:lpstr>Материнский капитал</vt:lpstr>
      <vt:lpstr>Кому выдается материнский капитал</vt:lpstr>
      <vt:lpstr>Как получить сертификат на материнский капитал</vt:lpstr>
      <vt:lpstr>Документы, необходимые для получения сертификата на Материнский капитал  </vt:lpstr>
      <vt:lpstr>Как распорядиться материнским капиталом</vt:lpstr>
      <vt:lpstr>Дополнительная информация по материнскому капиталу</vt:lpstr>
      <vt:lpstr>Налоговые вычеты на обучение детей</vt:lpstr>
      <vt:lpstr>Формула расчёта налогового вычета в год</vt:lpstr>
      <vt:lpstr>Условия получения налоговых вычетов на обучение детей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ФИНАНСОВАЯ ПОДУШКА БЕЗОПАСНОСТИ</dc:title>
  <dc:creator>Марина</dc:creator>
  <cp:lastModifiedBy>А</cp:lastModifiedBy>
  <cp:revision>33</cp:revision>
  <dcterms:created xsi:type="dcterms:W3CDTF">2016-10-19T18:32:36Z</dcterms:created>
  <dcterms:modified xsi:type="dcterms:W3CDTF">2020-09-09T05:19:26Z</dcterms:modified>
</cp:coreProperties>
</file>